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74" r:id="rId14"/>
    <p:sldId id="278" r:id="rId15"/>
    <p:sldId id="276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B86DB4-80AE-46EE-B3E9-6F58AA0D1F8F}" v="3" dt="2020-09-03T07:51:15.884"/>
  </p1510:revLst>
</p1510:revInfo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74" autoAdjust="0"/>
  </p:normalViewPr>
  <p:slideViewPr>
    <p:cSldViewPr>
      <p:cViewPr varScale="1">
        <p:scale>
          <a:sx n="40" d="100"/>
          <a:sy n="40" d="100"/>
        </p:scale>
        <p:origin x="100" y="364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10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413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07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421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27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3F84FC7-6208-4F26-A319-6ABFB9868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09" name="TextBox 1008"/>
          <p:cNvSpPr txBox="1"/>
          <p:nvPr/>
        </p:nvSpPr>
        <p:spPr>
          <a:xfrm>
            <a:off x="1524000" y="2497455"/>
            <a:ext cx="13182600" cy="14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인터페이스 개발 프로젝트</a:t>
            </a:r>
            <a:endParaRPr lang="ko-KR" altLang="en-US" sz="8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10" name="TextBox 1009"/>
          <p:cNvSpPr txBox="1"/>
          <p:nvPr/>
        </p:nvSpPr>
        <p:spPr>
          <a:xfrm>
            <a:off x="1508760" y="5676900"/>
            <a:ext cx="135343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 dirty="0" err="1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과정명</a:t>
            </a:r>
            <a:r>
              <a:rPr lang="en-US" altLang="ko-KR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</a:t>
            </a: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융복합 프로젝트형 </a:t>
            </a:r>
            <a:r>
              <a:rPr lang="en-US" altLang="ko-KR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IOT</a:t>
            </a: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서비스 개발</a:t>
            </a:r>
          </a:p>
          <a:p>
            <a:pPr>
              <a:defRPr/>
            </a:pPr>
            <a:r>
              <a:rPr lang="ko-KR" altLang="en-US" sz="5400" dirty="0" err="1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팀명</a:t>
            </a:r>
            <a:r>
              <a:rPr lang="en-US" altLang="ko-KR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</a:t>
            </a: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(1</a:t>
            </a: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조</a:t>
            </a:r>
            <a:r>
              <a:rPr lang="en-US" altLang="ko-KR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)</a:t>
            </a: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Reflix</a:t>
            </a:r>
            <a:endParaRPr lang="en-US" altLang="ko-KR" sz="5400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>
              <a:defRPr/>
            </a:pP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팀원</a:t>
            </a:r>
            <a:r>
              <a:rPr lang="en-US" altLang="ko-KR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</a:t>
            </a: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5400" dirty="0" err="1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김가현</a:t>
            </a:r>
            <a:r>
              <a:rPr lang="en-US" altLang="ko-KR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,</a:t>
            </a: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5400" dirty="0" err="1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양희건</a:t>
            </a:r>
            <a:r>
              <a:rPr lang="en-US" altLang="ko-KR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,</a:t>
            </a: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이정우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사람, 건물, 도로, 실외이(가) 표시된 사진&#10;&#10;자동 생성된 설명">
            <a:extLst>
              <a:ext uri="{FF2B5EF4-FFF2-40B4-BE49-F238E27FC236}">
                <a16:creationId xmlns:a16="http://schemas.microsoft.com/office/drawing/2014/main" id="{5113FE34-2E2A-4276-9156-12CDDAA7B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8106"/>
          <a:stretch/>
        </p:blipFill>
        <p:spPr>
          <a:xfrm>
            <a:off x="0" y="-6202"/>
            <a:ext cx="18288000" cy="1028699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066114" y="8051686"/>
            <a:ext cx="516402" cy="148481"/>
            <a:chOff x="8066114" y="8051686"/>
            <a:chExt cx="516402" cy="14848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066114" y="8051686"/>
              <a:ext cx="516402" cy="148481"/>
            </a:xfrm>
            <a:prstGeom prst="rect">
              <a:avLst/>
            </a:prstGeom>
          </p:spPr>
        </p:pic>
      </p:grpSp>
      <p:sp>
        <p:nvSpPr>
          <p:cNvPr id="1024" name="TextBox 1023"/>
          <p:cNvSpPr txBox="1"/>
          <p:nvPr/>
        </p:nvSpPr>
        <p:spPr>
          <a:xfrm>
            <a:off x="5715000" y="800100"/>
            <a:ext cx="6172200" cy="100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0" i="0" u="none" strike="noStrike" kern="1200" cap="none" spc="0" normalizeH="0" baseline="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01.</a:t>
            </a:r>
            <a:r>
              <a:rPr kumimoji="0" lang="ko-KR" altLang="en-US" sz="6000" b="0" i="0" u="none" strike="noStrike" kern="1200" cap="none" spc="0" normalizeH="0" baseline="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스토리 보드</a:t>
            </a: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780876" y="4038843"/>
            <a:ext cx="4344194" cy="6116944"/>
          </a:xfrm>
          <a:prstGeom prst="rect">
            <a:avLst/>
          </a:prstGeom>
        </p:spPr>
      </p:pic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" y="6896100"/>
            <a:ext cx="4114800" cy="3173015"/>
          </a:xfrm>
          <a:prstGeom prst="rect">
            <a:avLst/>
          </a:prstGeom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43600" y="3907631"/>
            <a:ext cx="4343400" cy="6379369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2859" y="4000500"/>
            <a:ext cx="4147740" cy="2667000"/>
          </a:xfrm>
          <a:prstGeom prst="rect">
            <a:avLst/>
          </a:prstGeom>
        </p:spPr>
      </p:pic>
      <p:sp>
        <p:nvSpPr>
          <p:cNvPr id="1035" name="TextBox 1034"/>
          <p:cNvSpPr txBox="1"/>
          <p:nvPr/>
        </p:nvSpPr>
        <p:spPr>
          <a:xfrm>
            <a:off x="652859" y="2855595"/>
            <a:ext cx="44628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아이디어 </a:t>
            </a:r>
            <a:r>
              <a:rPr lang="ko-KR" altLang="en-US" sz="32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브레인라이팅</a:t>
            </a:r>
            <a:endParaRPr lang="ko-KR" altLang="en-US" sz="32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36" name="TextBox 1035"/>
          <p:cNvSpPr txBox="1"/>
          <p:nvPr/>
        </p:nvSpPr>
        <p:spPr>
          <a:xfrm>
            <a:off x="6988856" y="2855595"/>
            <a:ext cx="281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Calibri"/>
              </a:rPr>
              <a:t>상세 기능 구상</a:t>
            </a:r>
          </a:p>
        </p:txBody>
      </p:sp>
      <p:sp>
        <p:nvSpPr>
          <p:cNvPr id="1037" name="TextBox 1036"/>
          <p:cNvSpPr txBox="1"/>
          <p:nvPr/>
        </p:nvSpPr>
        <p:spPr>
          <a:xfrm>
            <a:off x="11811002" y="2821305"/>
            <a:ext cx="39623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Calibri"/>
              </a:rPr>
              <a:t>상세 페이지 구체화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건물, 도로, 실외이(가) 표시된 사진&#10;&#10;자동 생성된 설명">
            <a:extLst>
              <a:ext uri="{FF2B5EF4-FFF2-40B4-BE49-F238E27FC236}">
                <a16:creationId xmlns:a16="http://schemas.microsoft.com/office/drawing/2014/main" id="{5877E568-6937-46E6-88C0-C672848F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8106"/>
          <a:stretch/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024" name="TextBox 1023"/>
          <p:cNvSpPr txBox="1"/>
          <p:nvPr/>
        </p:nvSpPr>
        <p:spPr>
          <a:xfrm>
            <a:off x="228597" y="571500"/>
            <a:ext cx="60126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2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02.</a:t>
            </a:r>
            <a:r>
              <a:rPr lang="ko-KR" altLang="en-US" sz="72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en-US" altLang="ko-KR" sz="72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DB</a:t>
            </a:r>
            <a:r>
              <a:rPr lang="ko-KR" altLang="en-US" sz="72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구성</a:t>
            </a:r>
          </a:p>
        </p:txBody>
      </p:sp>
      <p:sp>
        <p:nvSpPr>
          <p:cNvPr id="1025" name="TextBox 1024"/>
          <p:cNvSpPr txBox="1"/>
          <p:nvPr/>
        </p:nvSpPr>
        <p:spPr>
          <a:xfrm>
            <a:off x="761522" y="3695700"/>
            <a:ext cx="2971802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회원 정보</a:t>
            </a:r>
          </a:p>
        </p:txBody>
      </p:sp>
      <p:sp>
        <p:nvSpPr>
          <p:cNvPr id="1029" name="TextBox 1028"/>
          <p:cNvSpPr txBox="1"/>
          <p:nvPr/>
        </p:nvSpPr>
        <p:spPr>
          <a:xfrm>
            <a:off x="6251240" y="1965524"/>
            <a:ext cx="2743201" cy="769441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 정보</a:t>
            </a:r>
          </a:p>
        </p:txBody>
      </p:sp>
      <p:sp>
        <p:nvSpPr>
          <p:cNvPr id="1030" name="TextBox 1029"/>
          <p:cNvSpPr txBox="1"/>
          <p:nvPr/>
        </p:nvSpPr>
        <p:spPr>
          <a:xfrm>
            <a:off x="12115800" y="2857500"/>
            <a:ext cx="29718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34" name="TextBox 1033"/>
          <p:cNvSpPr txBox="1"/>
          <p:nvPr/>
        </p:nvSpPr>
        <p:spPr>
          <a:xfrm>
            <a:off x="12807283" y="3575685"/>
            <a:ext cx="2340472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감독</a:t>
            </a:r>
          </a:p>
        </p:txBody>
      </p:sp>
      <p:sp>
        <p:nvSpPr>
          <p:cNvPr id="1035" name="TextBox 1034"/>
          <p:cNvSpPr txBox="1"/>
          <p:nvPr/>
        </p:nvSpPr>
        <p:spPr>
          <a:xfrm>
            <a:off x="12737173" y="2479810"/>
            <a:ext cx="2340472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줄거리</a:t>
            </a:r>
          </a:p>
        </p:txBody>
      </p:sp>
      <p:sp>
        <p:nvSpPr>
          <p:cNvPr id="1036" name="TextBox 1035"/>
          <p:cNvSpPr txBox="1"/>
          <p:nvPr/>
        </p:nvSpPr>
        <p:spPr>
          <a:xfrm>
            <a:off x="12731083" y="1380749"/>
            <a:ext cx="2340472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장르 </a:t>
            </a:r>
          </a:p>
        </p:txBody>
      </p:sp>
      <p:sp>
        <p:nvSpPr>
          <p:cNvPr id="1037" name="TextBox 1036"/>
          <p:cNvSpPr txBox="1"/>
          <p:nvPr/>
        </p:nvSpPr>
        <p:spPr>
          <a:xfrm>
            <a:off x="12737173" y="311748"/>
            <a:ext cx="2340472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 제목 </a:t>
            </a:r>
          </a:p>
        </p:txBody>
      </p:sp>
      <p:sp>
        <p:nvSpPr>
          <p:cNvPr id="1063" name="TextBox 1062"/>
          <p:cNvSpPr txBox="1"/>
          <p:nvPr/>
        </p:nvSpPr>
        <p:spPr>
          <a:xfrm>
            <a:off x="12420599" y="7304113"/>
            <a:ext cx="3423318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 </a:t>
            </a:r>
            <a:r>
              <a:rPr kumimoji="0" lang="ko-KR" altLang="en-US" sz="3200" b="0" i="0" u="none" strike="noStrike" kern="1200" cap="none" spc="0" normalizeH="0" baseline="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보고난</a:t>
            </a: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후</a:t>
            </a:r>
          </a:p>
        </p:txBody>
      </p:sp>
      <p:sp>
        <p:nvSpPr>
          <p:cNvPr id="1064" name="TextBox 1063"/>
          <p:cNvSpPr txBox="1"/>
          <p:nvPr/>
        </p:nvSpPr>
        <p:spPr>
          <a:xfrm>
            <a:off x="12496800" y="5932513"/>
            <a:ext cx="3183866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 </a:t>
            </a:r>
            <a:r>
              <a:rPr kumimoji="0" lang="ko-KR" altLang="en-US" sz="3200" b="0" i="0" u="none" strike="noStrike" kern="1200" cap="none" spc="0" normalizeH="0" baseline="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보기전</a:t>
            </a: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1070" name="TextBox 1069"/>
          <p:cNvSpPr txBox="1"/>
          <p:nvPr/>
        </p:nvSpPr>
        <p:spPr>
          <a:xfrm>
            <a:off x="6126102" y="6082725"/>
            <a:ext cx="3017898" cy="769441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 리뷰</a:t>
            </a:r>
          </a:p>
        </p:txBody>
      </p:sp>
      <p:sp>
        <p:nvSpPr>
          <p:cNvPr id="1075" name="TextBox 1074"/>
          <p:cNvSpPr txBox="1"/>
          <p:nvPr/>
        </p:nvSpPr>
        <p:spPr>
          <a:xfrm>
            <a:off x="761522" y="7311303"/>
            <a:ext cx="3423318" cy="58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아이디</a:t>
            </a:r>
            <a:r>
              <a:rPr kumimoji="0" lang="en-US" altLang="ko-KR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</a:t>
            </a:r>
            <a:r>
              <a:rPr kumimoji="0" lang="ko-KR" altLang="en-US" sz="32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비밀번호</a:t>
            </a:r>
          </a:p>
        </p:txBody>
      </p:sp>
      <p:sp>
        <p:nvSpPr>
          <p:cNvPr id="1076" name="화살표: 아래쪽 1075"/>
          <p:cNvSpPr/>
          <p:nvPr/>
        </p:nvSpPr>
        <p:spPr>
          <a:xfrm>
            <a:off x="990599" y="5143500"/>
            <a:ext cx="2590800" cy="152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실외, 보는, 남자, 대형이(가) 표시된 사진&#10;&#10;자동 생성된 설명">
            <a:extLst>
              <a:ext uri="{FF2B5EF4-FFF2-40B4-BE49-F238E27FC236}">
                <a16:creationId xmlns:a16="http://schemas.microsoft.com/office/drawing/2014/main" id="{2DD86852-0613-438D-B161-B21F6A561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3872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F19C23-50BE-4E10-98C5-35A94D2C8079}"/>
              </a:ext>
            </a:extLst>
          </p:cNvPr>
          <p:cNvSpPr txBox="1"/>
          <p:nvPr/>
        </p:nvSpPr>
        <p:spPr>
          <a:xfrm>
            <a:off x="304800" y="647700"/>
            <a:ext cx="1226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03.</a:t>
            </a:r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294327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사람, 남자, 녹색, 앉아있는이(가) 표시된 사진&#10;&#10;자동 생성된 설명">
            <a:extLst>
              <a:ext uri="{FF2B5EF4-FFF2-40B4-BE49-F238E27FC236}">
                <a16:creationId xmlns:a16="http://schemas.microsoft.com/office/drawing/2014/main" id="{599841E0-E516-4B49-B7E0-5379AAF6A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7301" y="1598793"/>
            <a:ext cx="4969746" cy="708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ko-KR" altLang="en-US" sz="6000" b="0" i="0" u="none" strike="noStrike" cap="none" spc="0" normalizeH="0" baseline="0" dirty="0">
                <a:solidFill>
                  <a:srgbClr val="FFFFFF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+mj-cs"/>
              </a:rPr>
              <a:t>느낀 점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80058" y="3429000"/>
            <a:ext cx="0" cy="3429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33068" y="1598793"/>
            <a:ext cx="8617028" cy="708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3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김가현</a:t>
            </a:r>
            <a:endParaRPr lang="en-US" altLang="ko-KR" sz="23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3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하나하나의 기능 구현도 어려웠지만 매끄럽게 연결시키는 일이 까다롭고 시간이 많이 필요한 </a:t>
            </a:r>
            <a:r>
              <a:rPr lang="ko-KR" altLang="en-US" sz="23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일이라는걸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알게 되었습니다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힘들었지만 그래도 완성 되는 모습을 보면 뿌듯하고 다음에는 더 잘할 수 </a:t>
            </a:r>
            <a:r>
              <a:rPr lang="ko-KR" altLang="en-US" sz="23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있을거라고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생각합니다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3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3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양희건</a:t>
            </a:r>
            <a:endParaRPr lang="en-US" altLang="ko-KR" sz="23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3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만들 수 있다고 생각한 것들이 참 많았는데 실제로 만들 수 </a:t>
            </a:r>
            <a:r>
              <a:rPr lang="ko-KR" altLang="en-US" sz="23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있는건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매우 적었고 차차 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3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알아가는건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재미있었지만 아직 많이 </a:t>
            </a:r>
            <a:r>
              <a:rPr lang="ko-KR" altLang="en-US" sz="23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모자르다고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느꼈습니다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3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이정우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3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개발에 앞서 브레인 </a:t>
            </a:r>
            <a:r>
              <a:rPr lang="ko-KR" altLang="en-US" sz="23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스토밍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&amp; </a:t>
            </a: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브레인 </a:t>
            </a:r>
            <a:r>
              <a:rPr lang="ko-KR" altLang="en-US" sz="23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라이팅을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하면서 구현하고자 했던 기능들을 만들기 위해 필요한  </a:t>
            </a:r>
            <a:r>
              <a:rPr lang="en-US" altLang="ko-KR" sz="23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django</a:t>
            </a: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bootstrap4</a:t>
            </a:r>
            <a:r>
              <a:rPr lang="ko-KR" altLang="en-US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등을 활용하는데 있어서 어려움을 느꼈습니다</a:t>
            </a:r>
            <a:r>
              <a:rPr lang="en-US" altLang="ko-KR" sz="23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사람, 남자, 녹색, 앉아있는이(가) 표시된 사진&#10;&#10;자동 생성된 설명">
            <a:extLst>
              <a:ext uri="{FF2B5EF4-FFF2-40B4-BE49-F238E27FC236}">
                <a16:creationId xmlns:a16="http://schemas.microsoft.com/office/drawing/2014/main" id="{0D35E13E-F375-40F5-9C40-4A0C06990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5BBD6-87C4-4C9C-A600-921791902C35}"/>
              </a:ext>
            </a:extLst>
          </p:cNvPr>
          <p:cNvSpPr txBox="1"/>
          <p:nvPr/>
        </p:nvSpPr>
        <p:spPr>
          <a:xfrm>
            <a:off x="10134600" y="171450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Q &amp; A</a:t>
            </a:r>
            <a:endParaRPr lang="ko-KR" altLang="en-US" sz="9600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493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외, 건물, 담장, 여자이(가) 표시된 사진&#10;&#10;자동 생성된 설명">
            <a:extLst>
              <a:ext uri="{FF2B5EF4-FFF2-40B4-BE49-F238E27FC236}">
                <a16:creationId xmlns:a16="http://schemas.microsoft.com/office/drawing/2014/main" id="{205C1C3F-11CE-4E8E-A285-E218FD37E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4" r="9091" b="10398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4008809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8" name="TextBox 1007"/>
          <p:cNvSpPr txBox="1"/>
          <p:nvPr/>
        </p:nvSpPr>
        <p:spPr>
          <a:xfrm>
            <a:off x="716971" y="1683544"/>
            <a:ext cx="6035040" cy="480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7200" dirty="0">
                <a:latin typeface="210 옴니고딕 050" panose="02020603020101020101" pitchFamily="18" charset="-127"/>
                <a:ea typeface="210 옴니고딕 050" panose="02020603020101020101" pitchFamily="18" charset="-127"/>
                <a:cs typeface="+mj-cs"/>
              </a:rPr>
              <a:t>Thank you!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5966460" cy="27432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남자, 보는, 앉아있는이(가) 표시된 사진&#10;&#10;자동 생성된 설명">
            <a:extLst>
              <a:ext uri="{FF2B5EF4-FFF2-40B4-BE49-F238E27FC236}">
                <a16:creationId xmlns:a16="http://schemas.microsoft.com/office/drawing/2014/main" id="{F8EBE8E9-5308-4E57-8686-A923929A9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46055" cy="10287000"/>
          </a:xfrm>
          <a:prstGeom prst="rect">
            <a:avLst/>
          </a:prstGeom>
        </p:spPr>
      </p:pic>
      <p:sp>
        <p:nvSpPr>
          <p:cNvPr id="1018" name="TextBox 1017"/>
          <p:cNvSpPr txBox="1"/>
          <p:nvPr/>
        </p:nvSpPr>
        <p:spPr>
          <a:xfrm>
            <a:off x="8592244" y="1562100"/>
            <a:ext cx="5466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프로젝트 배경</a:t>
            </a:r>
          </a:p>
        </p:txBody>
      </p:sp>
      <p:sp>
        <p:nvSpPr>
          <p:cNvPr id="1019" name="TextBox 1018"/>
          <p:cNvSpPr txBox="1"/>
          <p:nvPr/>
        </p:nvSpPr>
        <p:spPr>
          <a:xfrm>
            <a:off x="8592243" y="3585211"/>
            <a:ext cx="5466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0" normalizeH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팀 구성 및 역할</a:t>
            </a:r>
          </a:p>
        </p:txBody>
      </p:sp>
      <p:sp>
        <p:nvSpPr>
          <p:cNvPr id="1020" name="TextBox 1019"/>
          <p:cNvSpPr txBox="1"/>
          <p:nvPr/>
        </p:nvSpPr>
        <p:spPr>
          <a:xfrm>
            <a:off x="8592244" y="5434966"/>
            <a:ext cx="5466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0" normalizeH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수행절차 및 방법</a:t>
            </a:r>
          </a:p>
        </p:txBody>
      </p:sp>
      <p:sp>
        <p:nvSpPr>
          <p:cNvPr id="1021" name="TextBox 1020"/>
          <p:cNvSpPr txBox="1"/>
          <p:nvPr/>
        </p:nvSpPr>
        <p:spPr>
          <a:xfrm>
            <a:off x="8592243" y="7395211"/>
            <a:ext cx="5466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수행결과 및 시연</a:t>
            </a:r>
          </a:p>
        </p:txBody>
      </p:sp>
      <p:sp>
        <p:nvSpPr>
          <p:cNvPr id="1041" name="TextBox 1040"/>
          <p:cNvSpPr txBox="1"/>
          <p:nvPr/>
        </p:nvSpPr>
        <p:spPr>
          <a:xfrm>
            <a:off x="12954000" y="10858500"/>
            <a:ext cx="243840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TextBox 1042"/>
          <p:cNvSpPr txBox="1"/>
          <p:nvPr/>
        </p:nvSpPr>
        <p:spPr>
          <a:xfrm>
            <a:off x="7010400" y="1497330"/>
            <a:ext cx="990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44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01</a:t>
            </a:r>
          </a:p>
        </p:txBody>
      </p:sp>
      <p:sp>
        <p:nvSpPr>
          <p:cNvPr id="1045" name="TextBox 1044"/>
          <p:cNvSpPr txBox="1"/>
          <p:nvPr/>
        </p:nvSpPr>
        <p:spPr>
          <a:xfrm>
            <a:off x="7010400" y="9029700"/>
            <a:ext cx="990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0" i="0" u="none" strike="noStrike" kern="1200" cap="none" spc="0" normalizeH="0" baseline="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05</a:t>
            </a:r>
          </a:p>
        </p:txBody>
      </p:sp>
      <p:sp>
        <p:nvSpPr>
          <p:cNvPr id="1046" name="TextBox 1045"/>
          <p:cNvSpPr txBox="1"/>
          <p:nvPr/>
        </p:nvSpPr>
        <p:spPr>
          <a:xfrm>
            <a:off x="7010400" y="3695700"/>
            <a:ext cx="990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0" i="0" u="none" strike="noStrike" kern="1200" cap="none" spc="0" normalizeH="0" baseline="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02</a:t>
            </a:r>
          </a:p>
        </p:txBody>
      </p:sp>
      <p:sp>
        <p:nvSpPr>
          <p:cNvPr id="1047" name="TextBox 1046"/>
          <p:cNvSpPr txBox="1"/>
          <p:nvPr/>
        </p:nvSpPr>
        <p:spPr>
          <a:xfrm>
            <a:off x="7010400" y="5524500"/>
            <a:ext cx="990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0" i="0" u="none" strike="noStrike" kern="1200" cap="none" spc="0" normalizeH="0" baseline="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03</a:t>
            </a:r>
          </a:p>
        </p:txBody>
      </p:sp>
      <p:sp>
        <p:nvSpPr>
          <p:cNvPr id="1048" name="TextBox 1047"/>
          <p:cNvSpPr txBox="1"/>
          <p:nvPr/>
        </p:nvSpPr>
        <p:spPr>
          <a:xfrm>
            <a:off x="7010400" y="7429500"/>
            <a:ext cx="990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0" i="0" u="none" strike="noStrike" kern="1200" cap="none" spc="0" normalizeH="0" baseline="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04</a:t>
            </a:r>
          </a:p>
        </p:txBody>
      </p:sp>
      <p:sp>
        <p:nvSpPr>
          <p:cNvPr id="1050" name="TextBox 1049"/>
          <p:cNvSpPr txBox="1"/>
          <p:nvPr/>
        </p:nvSpPr>
        <p:spPr>
          <a:xfrm>
            <a:off x="8706543" y="8959217"/>
            <a:ext cx="5466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느낀 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AB207-3F23-4958-9946-E1FA9C1538B7}"/>
              </a:ext>
            </a:extLst>
          </p:cNvPr>
          <p:cNvSpPr txBox="1"/>
          <p:nvPr/>
        </p:nvSpPr>
        <p:spPr>
          <a:xfrm>
            <a:off x="250876" y="731103"/>
            <a:ext cx="54666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창문, 조류, 앉아있는이(가) 표시된 사진&#10;&#10;자동 생성된 설명">
            <a:extLst>
              <a:ext uri="{FF2B5EF4-FFF2-40B4-BE49-F238E27FC236}">
                <a16:creationId xmlns:a16="http://schemas.microsoft.com/office/drawing/2014/main" id="{1C755EAA-13C6-4DFA-8A75-C34A7B4563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07" name="TextBox 1006"/>
          <p:cNvSpPr txBox="1"/>
          <p:nvPr/>
        </p:nvSpPr>
        <p:spPr>
          <a:xfrm>
            <a:off x="838200" y="756285"/>
            <a:ext cx="9372600" cy="1101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프로젝트 배경</a:t>
            </a:r>
          </a:p>
        </p:txBody>
      </p:sp>
      <p:sp>
        <p:nvSpPr>
          <p:cNvPr id="1008" name="TextBox 1007"/>
          <p:cNvSpPr txBox="1"/>
          <p:nvPr/>
        </p:nvSpPr>
        <p:spPr>
          <a:xfrm>
            <a:off x="2057400" y="2933700"/>
            <a:ext cx="11353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프로젝트 주제</a:t>
            </a:r>
          </a:p>
          <a:p>
            <a:pPr>
              <a:defRPr/>
            </a:pP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>
              <a:defRPr/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검색을 통한 영화에 대한 정보 및 리뷰 열람 사이트 </a:t>
            </a:r>
          </a:p>
        </p:txBody>
      </p:sp>
      <p:sp>
        <p:nvSpPr>
          <p:cNvPr id="1009" name="TextBox 1008"/>
          <p:cNvSpPr txBox="1"/>
          <p:nvPr/>
        </p:nvSpPr>
        <p:spPr>
          <a:xfrm>
            <a:off x="2057400" y="5372100"/>
            <a:ext cx="113538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0" normalizeH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프로젝트 개요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200" b="0" i="0" u="none" strike="noStrike" kern="1200" cap="none" spc="0" normalizeH="0" baseline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/>
              <a:ea typeface="나눔스퀘어 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넷플릭스</a:t>
            </a:r>
            <a:r>
              <a:rPr kumimoji="0" lang="en-US" altLang="ko-KR" sz="3200" b="0" i="0" u="none" strike="noStrike" kern="1200" cap="none" spc="0" normalizeH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</a:t>
            </a: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</a:t>
            </a:r>
            <a:r>
              <a:rPr kumimoji="0" lang="ko-KR" altLang="en-US" sz="3200" b="0" i="0" u="none" strike="noStrike" kern="1200" cap="none" spc="0" normalizeH="0" baseline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왓챠와</a:t>
            </a: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같은 영화 스트리밍 어플을 통하여 영화를 볼 때 해당 영화에 대한 정보를 쉽게 알 수 있고 검색을 통해 리뷰를 열람할 수 있는 기능에 대한 필요성을 느껴 개발을 기획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200" b="0" i="0" u="none" strike="noStrike" kern="1200" cap="none" spc="0" normalizeH="0" baseline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/>
              <a:ea typeface="나눔스퀘어 Bold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200" b="0" i="0" u="none" strike="noStrike" kern="1200" cap="none" spc="0" normalizeH="0" baseline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도로, 신문, 사진, 묶음이(가) 표시된 사진&#10;&#10;자동 생성된 설명">
            <a:extLst>
              <a:ext uri="{FF2B5EF4-FFF2-40B4-BE49-F238E27FC236}">
                <a16:creationId xmlns:a16="http://schemas.microsoft.com/office/drawing/2014/main" id="{E4FD9948-BD39-4559-9D0A-7F88E222D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3" t="33508" b="15886"/>
          <a:stretch/>
        </p:blipFill>
        <p:spPr>
          <a:xfrm>
            <a:off x="0" y="0"/>
            <a:ext cx="8001000" cy="10305288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7B4624C-1D39-47A0-BF88-A7B027E7F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5070"/>
          <a:stretch/>
        </p:blipFill>
        <p:spPr>
          <a:xfrm>
            <a:off x="7988423" y="-12740"/>
            <a:ext cx="10287000" cy="10305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C7F82-BB97-4E21-833F-CAE6DBC2F96E}"/>
              </a:ext>
            </a:extLst>
          </p:cNvPr>
          <p:cNvSpPr txBox="1"/>
          <p:nvPr/>
        </p:nvSpPr>
        <p:spPr>
          <a:xfrm>
            <a:off x="4457700" y="4174004"/>
            <a:ext cx="9372600" cy="28623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en-US" altLang="ko-KR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REVIEW + FLIX</a:t>
            </a:r>
          </a:p>
          <a:p>
            <a:pPr algn="ctr"/>
            <a:endParaRPr lang="ko-KR" altLang="en-US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F918AAD-3352-43D4-BCEF-EB1F8AA13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t="4411" b="14027"/>
          <a:stretch/>
        </p:blipFill>
        <p:spPr>
          <a:xfrm>
            <a:off x="0" y="0"/>
            <a:ext cx="18277047" cy="102870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05866" y="5032836"/>
            <a:ext cx="1371429" cy="4380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44270" y="4386892"/>
            <a:ext cx="923810" cy="79047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539313" y="5032836"/>
            <a:ext cx="1371429" cy="43809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32782" y="5364715"/>
            <a:ext cx="1914286" cy="295238"/>
          </a:xfrm>
          <a:prstGeom prst="rect">
            <a:avLst/>
          </a:prstGeom>
        </p:spPr>
      </p:pic>
      <p:sp>
        <p:nvSpPr>
          <p:cNvPr id="1019" name="TextBox 1018"/>
          <p:cNvSpPr txBox="1"/>
          <p:nvPr/>
        </p:nvSpPr>
        <p:spPr>
          <a:xfrm>
            <a:off x="7329770" y="375005"/>
            <a:ext cx="3429000" cy="100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개발 도구</a:t>
            </a:r>
          </a:p>
        </p:txBody>
      </p:sp>
      <p:sp>
        <p:nvSpPr>
          <p:cNvPr id="1022" name="TextBox 1021"/>
          <p:cNvSpPr txBox="1"/>
          <p:nvPr/>
        </p:nvSpPr>
        <p:spPr>
          <a:xfrm>
            <a:off x="228600" y="2400300"/>
            <a:ext cx="28194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23" name="TextBox 1022"/>
          <p:cNvSpPr txBox="1"/>
          <p:nvPr/>
        </p:nvSpPr>
        <p:spPr>
          <a:xfrm>
            <a:off x="4073731" y="8870433"/>
            <a:ext cx="12149913" cy="36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029" name="TextBox 1028"/>
          <p:cNvSpPr txBox="1"/>
          <p:nvPr/>
        </p:nvSpPr>
        <p:spPr>
          <a:xfrm>
            <a:off x="3333975" y="7790795"/>
            <a:ext cx="12344400" cy="14465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강의시간에 배운 </a:t>
            </a:r>
            <a:r>
              <a:rPr kumimoji="0" lang="en-US" altLang="ko-KR" sz="4400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Python</a:t>
            </a:r>
            <a:r>
              <a:rPr kumimoji="0" lang="ko-KR" altLang="en-US" sz="4400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과 </a:t>
            </a:r>
            <a:r>
              <a:rPr kumimoji="0" lang="en-US" altLang="ko-KR" sz="4400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Html, </a:t>
            </a:r>
            <a:r>
              <a:rPr kumimoji="0" lang="en-US" altLang="ko-KR" sz="4400" i="0" u="none" strike="noStrike" kern="1200" cap="none" spc="0" normalizeH="0" baseline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Javascript</a:t>
            </a:r>
            <a:r>
              <a:rPr kumimoji="0" lang="en-US" altLang="ko-KR" sz="4400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, MariaDB, </a:t>
            </a:r>
            <a:r>
              <a:rPr kumimoji="0" lang="ko-KR" altLang="en-US" sz="4400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그리고 </a:t>
            </a:r>
            <a:r>
              <a:rPr kumimoji="0" lang="en-US" altLang="ko-KR" sz="4400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Django</a:t>
            </a:r>
            <a:r>
              <a:rPr kumimoji="0" lang="ko-KR" altLang="en-US" sz="4400" i="0" u="none" strike="noStrike" kern="1200" cap="none" spc="0" normalizeH="0" baseline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를</a:t>
            </a:r>
            <a:r>
              <a:rPr kumimoji="0" lang="ko-KR" altLang="en-US" sz="4400" i="0" u="none" strike="noStrike" kern="1200" cap="none" spc="0" normalizeH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  <a:endParaRPr lang="ko-KR" altLang="en-US" sz="4400" i="0" u="none" strike="noStrike" kern="1200" cap="none" spc="0" normalizeH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직사각형 1021"/>
          <p:cNvSpPr/>
          <p:nvPr/>
        </p:nvSpPr>
        <p:spPr>
          <a:xfrm>
            <a:off x="685800" y="3314700"/>
            <a:ext cx="2971800" cy="6629400"/>
          </a:xfrm>
          <a:prstGeom prst="rect">
            <a:avLst/>
          </a:prstGeom>
          <a:solidFill>
            <a:srgbClr val="40404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4" name="Google Shape;142;p19"/>
          <p:cNvSpPr/>
          <p:nvPr/>
        </p:nvSpPr>
        <p:spPr>
          <a:xfrm>
            <a:off x="7688434" y="3226777"/>
            <a:ext cx="3657599" cy="6717323"/>
          </a:xfrm>
          <a:prstGeom prst="roundRect">
            <a:avLst>
              <a:gd name="adj" fmla="val 4715"/>
            </a:avLst>
          </a:prstGeom>
          <a:solidFill>
            <a:srgbClr val="43434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" name="Google Shape;142;p19">
            <a:extLst>
              <a:ext uri="{FF2B5EF4-FFF2-40B4-BE49-F238E27FC236}">
                <a16:creationId xmlns:a16="http://schemas.microsoft.com/office/drawing/2014/main" id="{11052E7A-F402-43BF-9A1C-60A42B57F20D}"/>
              </a:ext>
            </a:extLst>
          </p:cNvPr>
          <p:cNvSpPr/>
          <p:nvPr/>
        </p:nvSpPr>
        <p:spPr>
          <a:xfrm>
            <a:off x="15102870" y="3226777"/>
            <a:ext cx="2865060" cy="6717323"/>
          </a:xfrm>
          <a:prstGeom prst="roundRect">
            <a:avLst>
              <a:gd name="adj" fmla="val 4715"/>
            </a:avLst>
          </a:prstGeom>
          <a:solidFill>
            <a:srgbClr val="43434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2" name="그림 1" descr="사람, 건물, 도로, 실외이(가) 표시된 사진&#10;&#10;자동 생성된 설명">
            <a:extLst>
              <a:ext uri="{FF2B5EF4-FFF2-40B4-BE49-F238E27FC236}">
                <a16:creationId xmlns:a16="http://schemas.microsoft.com/office/drawing/2014/main" id="{0F87E4AE-50E8-4E85-A581-A71BE6595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8106"/>
          <a:stretch/>
        </p:blipFill>
        <p:spPr>
          <a:xfrm>
            <a:off x="0" y="-38099"/>
            <a:ext cx="18288000" cy="10325099"/>
          </a:xfrm>
          <a:prstGeom prst="rect">
            <a:avLst/>
          </a:prstGeom>
        </p:spPr>
      </p:pic>
      <p:sp>
        <p:nvSpPr>
          <p:cNvPr id="1008" name="TextBox 1007"/>
          <p:cNvSpPr txBox="1"/>
          <p:nvPr/>
        </p:nvSpPr>
        <p:spPr>
          <a:xfrm>
            <a:off x="6248400" y="556260"/>
            <a:ext cx="6172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프로젝트 구조</a:t>
            </a:r>
          </a:p>
        </p:txBody>
      </p:sp>
      <p:sp>
        <p:nvSpPr>
          <p:cNvPr id="1010" name="화살표: 오른쪽 1009"/>
          <p:cNvSpPr/>
          <p:nvPr/>
        </p:nvSpPr>
        <p:spPr>
          <a:xfrm>
            <a:off x="11963400" y="4530090"/>
            <a:ext cx="2819400" cy="190881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9" name="Google Shape;156;p19"/>
          <p:cNvSpPr/>
          <p:nvPr/>
        </p:nvSpPr>
        <p:spPr>
          <a:xfrm>
            <a:off x="8450333" y="7538585"/>
            <a:ext cx="2222467" cy="1567315"/>
          </a:xfrm>
          <a:prstGeom prst="roundRect">
            <a:avLst>
              <a:gd name="adj" fmla="val 9723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 dirty="0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리뷰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 dirty="0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020" name="Google Shape;156;p19"/>
          <p:cNvSpPr/>
          <p:nvPr/>
        </p:nvSpPr>
        <p:spPr>
          <a:xfrm>
            <a:off x="8418567" y="5577785"/>
            <a:ext cx="2286000" cy="1470715"/>
          </a:xfrm>
          <a:prstGeom prst="roundRect">
            <a:avLst>
              <a:gd name="adj" fmla="val 9723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 dirty="0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영화 정보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 dirty="0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021" name="Google Shape;156;p19"/>
          <p:cNvSpPr/>
          <p:nvPr/>
        </p:nvSpPr>
        <p:spPr>
          <a:xfrm>
            <a:off x="8455134" y="3619500"/>
            <a:ext cx="2212866" cy="1524000"/>
          </a:xfrm>
          <a:prstGeom prst="roundRect">
            <a:avLst>
              <a:gd name="adj" fmla="val 9723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800" dirty="0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회원가입 정보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 dirty="0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023" name="TextBox 1022"/>
          <p:cNvSpPr txBox="1"/>
          <p:nvPr/>
        </p:nvSpPr>
        <p:spPr>
          <a:xfrm>
            <a:off x="990600" y="1257300"/>
            <a:ext cx="2514600" cy="131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WEB SERVER</a:t>
            </a:r>
          </a:p>
        </p:txBody>
      </p:sp>
      <p:grpSp>
        <p:nvGrpSpPr>
          <p:cNvPr id="1036" name="Google Shape;147;p19"/>
          <p:cNvGrpSpPr/>
          <p:nvPr/>
        </p:nvGrpSpPr>
        <p:grpSpPr>
          <a:xfrm>
            <a:off x="16027650" y="2321577"/>
            <a:ext cx="1118100" cy="1551083"/>
            <a:chOff x="1874075" y="3301242"/>
            <a:chExt cx="1118100" cy="1551083"/>
          </a:xfrm>
        </p:grpSpPr>
        <p:grpSp>
          <p:nvGrpSpPr>
            <p:cNvPr id="1037" name="Google Shape;148;p19"/>
            <p:cNvGrpSpPr/>
            <p:nvPr/>
          </p:nvGrpSpPr>
          <p:grpSpPr>
            <a:xfrm>
              <a:off x="2194790" y="3301242"/>
              <a:ext cx="415977" cy="1014168"/>
              <a:chOff x="0" y="0"/>
              <a:chExt cx="0" cy="0"/>
            </a:xfrm>
          </p:grpSpPr>
          <p:sp>
            <p:nvSpPr>
              <p:cNvPr id="1038" name="Google Shape;149;p19"/>
              <p:cNvSpPr/>
              <p:nvPr/>
            </p:nvSpPr>
            <p:spPr>
              <a:xfrm>
                <a:off x="0" y="375566976"/>
                <a:ext cx="0" cy="17719166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766" y="0"/>
                    </a:moveTo>
                    <a:quadBezTo>
                      <a:pt x="30766" y="0"/>
                      <a:pt x="30766" y="0"/>
                    </a:quadBezTo>
                    <a:cubicBezTo>
                      <a:pt x="9233" y="0"/>
                      <a:pt x="0" y="8777"/>
                      <a:pt x="0" y="11705"/>
                    </a:cubicBezTo>
                    <a:quadBezTo>
                      <a:pt x="0" y="54144"/>
                      <a:pt x="0" y="54144"/>
                    </a:quadBezTo>
                    <a:cubicBezTo>
                      <a:pt x="0" y="56338"/>
                      <a:pt x="4616" y="58538"/>
                      <a:pt x="10766" y="58538"/>
                    </a:cubicBezTo>
                    <a:cubicBezTo>
                      <a:pt x="16922" y="58538"/>
                      <a:pt x="20000" y="56338"/>
                      <a:pt x="20000" y="54144"/>
                    </a:cubicBezTo>
                    <a:quadBezTo>
                      <a:pt x="20000" y="19022"/>
                      <a:pt x="20000" y="19022"/>
                    </a:quadBezTo>
                    <a:quadBezTo>
                      <a:pt x="29233" y="19022"/>
                      <a:pt x="29233" y="19022"/>
                    </a:quadBezTo>
                    <a:quadBezTo>
                      <a:pt x="29233" y="52683"/>
                      <a:pt x="29233" y="52683"/>
                    </a:quadBezTo>
                    <a:cubicBezTo>
                      <a:pt x="29233" y="52683"/>
                      <a:pt x="29233" y="53416"/>
                      <a:pt x="29233" y="54144"/>
                    </a:cubicBezTo>
                    <a:quadBezTo>
                      <a:pt x="29233" y="112683"/>
                      <a:pt x="29233" y="112683"/>
                    </a:quadBezTo>
                    <a:cubicBezTo>
                      <a:pt x="29233" y="117072"/>
                      <a:pt x="35383" y="120000"/>
                      <a:pt x="43077" y="120000"/>
                    </a:cubicBezTo>
                    <a:cubicBezTo>
                      <a:pt x="50766" y="120000"/>
                      <a:pt x="56922" y="117072"/>
                      <a:pt x="56922" y="112683"/>
                    </a:cubicBezTo>
                    <a:quadBezTo>
                      <a:pt x="56922" y="60733"/>
                      <a:pt x="56922" y="60733"/>
                    </a:quadBezTo>
                    <a:quadBezTo>
                      <a:pt x="63077" y="60733"/>
                      <a:pt x="63077" y="60733"/>
                    </a:quadBezTo>
                    <a:quadBezTo>
                      <a:pt x="63077" y="112683"/>
                      <a:pt x="63077" y="112683"/>
                    </a:quadBezTo>
                    <a:cubicBezTo>
                      <a:pt x="63077" y="117072"/>
                      <a:pt x="69233" y="120000"/>
                      <a:pt x="76922" y="120000"/>
                    </a:cubicBezTo>
                    <a:cubicBezTo>
                      <a:pt x="84616" y="120000"/>
                      <a:pt x="90766" y="117072"/>
                      <a:pt x="90766" y="112683"/>
                    </a:cubicBezTo>
                    <a:quadBezTo>
                      <a:pt x="90766" y="19022"/>
                      <a:pt x="90766" y="19022"/>
                    </a:quadBezTo>
                    <a:quadBezTo>
                      <a:pt x="98461" y="19022"/>
                      <a:pt x="98461" y="19022"/>
                    </a:quadBezTo>
                    <a:quadBezTo>
                      <a:pt x="98461" y="54144"/>
                      <a:pt x="98461" y="54144"/>
                    </a:quadBezTo>
                    <a:cubicBezTo>
                      <a:pt x="98461" y="56338"/>
                      <a:pt x="103077" y="58538"/>
                      <a:pt x="109233" y="58538"/>
                    </a:cubicBezTo>
                    <a:cubicBezTo>
                      <a:pt x="115383" y="58538"/>
                      <a:pt x="120000" y="56338"/>
                      <a:pt x="120000" y="54144"/>
                    </a:cubicBezTo>
                    <a:quadBezTo>
                      <a:pt x="120000" y="10977"/>
                      <a:pt x="120000" y="10977"/>
                    </a:quadBezTo>
                    <a:cubicBezTo>
                      <a:pt x="120000" y="7316"/>
                      <a:pt x="110766" y="0"/>
                      <a:pt x="90766" y="0"/>
                    </a:cubicBezTo>
                  </a:path>
                </a:pathLst>
              </a:custGeom>
              <a:solidFill>
                <a:srgbClr val="999999">
                  <a:alpha val="100000"/>
                </a:srgbClr>
              </a:solidFill>
              <a:ln w="9525" cap="flat" cmpd="sng">
                <a:solidFill>
                  <a:srgbClr val="434343">
                    <a:alpha val="0"/>
                  </a:srgbClr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50;p19"/>
              <p:cNvSpPr/>
              <p:nvPr/>
            </p:nvSpPr>
            <p:spPr>
              <a:xfrm>
                <a:off x="658883392" y="0"/>
                <a:ext cx="858991296" cy="332235328"/>
              </a:xfrm>
              <a:prstGeom prst="ellipse">
                <a:avLst/>
              </a:prstGeom>
              <a:solidFill>
                <a:srgbClr val="999999">
                  <a:alpha val="100000"/>
                </a:srgbClr>
              </a:solidFill>
              <a:ln w="9525" cap="flat" cmpd="sng">
                <a:solidFill>
                  <a:srgbClr val="434343">
                    <a:alpha val="0"/>
                  </a:srgbClr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0" name="Google Shape;152;p19"/>
            <p:cNvSpPr txBox="1"/>
            <p:nvPr/>
          </p:nvSpPr>
          <p:spPr>
            <a:xfrm>
              <a:off x="1874075" y="4268225"/>
              <a:ext cx="11181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 dirty="0">
                  <a:solidFill>
                    <a:schemeClr val="bg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Calibri"/>
                </a:rPr>
                <a:t>USER</a:t>
              </a:r>
            </a:p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sz="1800" b="1" i="0" u="none" strike="noStrike" kern="1200" cap="none" spc="0" normalizeH="0" baseline="0" dirty="0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Calibri"/>
              </a:endParaRPr>
            </a:p>
          </p:txBody>
        </p:sp>
      </p:grpSp>
      <p:grpSp>
        <p:nvGrpSpPr>
          <p:cNvPr id="1041" name="Google Shape;147;p19"/>
          <p:cNvGrpSpPr/>
          <p:nvPr/>
        </p:nvGrpSpPr>
        <p:grpSpPr>
          <a:xfrm>
            <a:off x="16027650" y="4290077"/>
            <a:ext cx="1118100" cy="1551083"/>
            <a:chOff x="1874075" y="3301242"/>
            <a:chExt cx="1118100" cy="1551083"/>
          </a:xfrm>
        </p:grpSpPr>
        <p:grpSp>
          <p:nvGrpSpPr>
            <p:cNvPr id="1042" name="Google Shape;148;p19"/>
            <p:cNvGrpSpPr/>
            <p:nvPr/>
          </p:nvGrpSpPr>
          <p:grpSpPr>
            <a:xfrm>
              <a:off x="2194790" y="3301242"/>
              <a:ext cx="415977" cy="1014168"/>
              <a:chOff x="0" y="0"/>
              <a:chExt cx="0" cy="0"/>
            </a:xfrm>
          </p:grpSpPr>
          <p:sp>
            <p:nvSpPr>
              <p:cNvPr id="1043" name="Google Shape;149;p19"/>
              <p:cNvSpPr/>
              <p:nvPr/>
            </p:nvSpPr>
            <p:spPr>
              <a:xfrm>
                <a:off x="0" y="375566976"/>
                <a:ext cx="0" cy="17719166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766" y="0"/>
                    </a:moveTo>
                    <a:quadBezTo>
                      <a:pt x="30766" y="0"/>
                      <a:pt x="30766" y="0"/>
                    </a:quadBezTo>
                    <a:cubicBezTo>
                      <a:pt x="9233" y="0"/>
                      <a:pt x="0" y="8777"/>
                      <a:pt x="0" y="11705"/>
                    </a:cubicBezTo>
                    <a:quadBezTo>
                      <a:pt x="0" y="54144"/>
                      <a:pt x="0" y="54144"/>
                    </a:quadBezTo>
                    <a:cubicBezTo>
                      <a:pt x="0" y="56338"/>
                      <a:pt x="4616" y="58538"/>
                      <a:pt x="10766" y="58538"/>
                    </a:cubicBezTo>
                    <a:cubicBezTo>
                      <a:pt x="16922" y="58538"/>
                      <a:pt x="20000" y="56338"/>
                      <a:pt x="20000" y="54144"/>
                    </a:cubicBezTo>
                    <a:quadBezTo>
                      <a:pt x="20000" y="19022"/>
                      <a:pt x="20000" y="19022"/>
                    </a:quadBezTo>
                    <a:quadBezTo>
                      <a:pt x="29233" y="19022"/>
                      <a:pt x="29233" y="19022"/>
                    </a:quadBezTo>
                    <a:quadBezTo>
                      <a:pt x="29233" y="52683"/>
                      <a:pt x="29233" y="52683"/>
                    </a:quadBezTo>
                    <a:cubicBezTo>
                      <a:pt x="29233" y="52683"/>
                      <a:pt x="29233" y="53416"/>
                      <a:pt x="29233" y="54144"/>
                    </a:cubicBezTo>
                    <a:quadBezTo>
                      <a:pt x="29233" y="112683"/>
                      <a:pt x="29233" y="112683"/>
                    </a:quadBezTo>
                    <a:cubicBezTo>
                      <a:pt x="29233" y="117072"/>
                      <a:pt x="35383" y="120000"/>
                      <a:pt x="43077" y="120000"/>
                    </a:cubicBezTo>
                    <a:cubicBezTo>
                      <a:pt x="50766" y="120000"/>
                      <a:pt x="56922" y="117072"/>
                      <a:pt x="56922" y="112683"/>
                    </a:cubicBezTo>
                    <a:quadBezTo>
                      <a:pt x="56922" y="60733"/>
                      <a:pt x="56922" y="60733"/>
                    </a:quadBezTo>
                    <a:quadBezTo>
                      <a:pt x="63077" y="60733"/>
                      <a:pt x="63077" y="60733"/>
                    </a:quadBezTo>
                    <a:quadBezTo>
                      <a:pt x="63077" y="112683"/>
                      <a:pt x="63077" y="112683"/>
                    </a:quadBezTo>
                    <a:cubicBezTo>
                      <a:pt x="63077" y="117072"/>
                      <a:pt x="69233" y="120000"/>
                      <a:pt x="76922" y="120000"/>
                    </a:cubicBezTo>
                    <a:cubicBezTo>
                      <a:pt x="84616" y="120000"/>
                      <a:pt x="90766" y="117072"/>
                      <a:pt x="90766" y="112683"/>
                    </a:cubicBezTo>
                    <a:quadBezTo>
                      <a:pt x="90766" y="19022"/>
                      <a:pt x="90766" y="19022"/>
                    </a:quadBezTo>
                    <a:quadBezTo>
                      <a:pt x="98461" y="19022"/>
                      <a:pt x="98461" y="19022"/>
                    </a:quadBezTo>
                    <a:quadBezTo>
                      <a:pt x="98461" y="54144"/>
                      <a:pt x="98461" y="54144"/>
                    </a:quadBezTo>
                    <a:cubicBezTo>
                      <a:pt x="98461" y="56338"/>
                      <a:pt x="103077" y="58538"/>
                      <a:pt x="109233" y="58538"/>
                    </a:cubicBezTo>
                    <a:cubicBezTo>
                      <a:pt x="115383" y="58538"/>
                      <a:pt x="120000" y="56338"/>
                      <a:pt x="120000" y="54144"/>
                    </a:cubicBezTo>
                    <a:quadBezTo>
                      <a:pt x="120000" y="10977"/>
                      <a:pt x="120000" y="10977"/>
                    </a:quadBezTo>
                    <a:cubicBezTo>
                      <a:pt x="120000" y="7316"/>
                      <a:pt x="110766" y="0"/>
                      <a:pt x="90766" y="0"/>
                    </a:cubicBezTo>
                  </a:path>
                </a:pathLst>
              </a:custGeom>
              <a:solidFill>
                <a:srgbClr val="999999">
                  <a:alpha val="100000"/>
                </a:srgbClr>
              </a:solidFill>
              <a:ln w="9525" cap="flat" cmpd="sng">
                <a:solidFill>
                  <a:srgbClr val="434343">
                    <a:alpha val="0"/>
                  </a:srgbClr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50;p19"/>
              <p:cNvSpPr/>
              <p:nvPr/>
            </p:nvSpPr>
            <p:spPr>
              <a:xfrm>
                <a:off x="658883392" y="0"/>
                <a:ext cx="858991296" cy="332235328"/>
              </a:xfrm>
              <a:prstGeom prst="ellipse">
                <a:avLst/>
              </a:prstGeom>
              <a:solidFill>
                <a:srgbClr val="999999">
                  <a:alpha val="100000"/>
                </a:srgbClr>
              </a:solidFill>
              <a:ln w="9525" cap="flat" cmpd="sng">
                <a:solidFill>
                  <a:srgbClr val="434343">
                    <a:alpha val="0"/>
                  </a:srgbClr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5" name="Google Shape;152;p19"/>
            <p:cNvSpPr txBox="1"/>
            <p:nvPr/>
          </p:nvSpPr>
          <p:spPr>
            <a:xfrm>
              <a:off x="1874075" y="4268225"/>
              <a:ext cx="11181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 dirty="0">
                  <a:solidFill>
                    <a:schemeClr val="bg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Calibri"/>
                </a:rPr>
                <a:t>USER</a:t>
              </a:r>
            </a:p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sz="1800" b="1" i="0" u="none" strike="noStrike" kern="1200" cap="none" spc="0" normalizeH="0" baseline="0" dirty="0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Calibri"/>
              </a:endParaRPr>
            </a:p>
          </p:txBody>
        </p:sp>
      </p:grpSp>
      <p:grpSp>
        <p:nvGrpSpPr>
          <p:cNvPr id="1046" name="Google Shape;147;p19"/>
          <p:cNvGrpSpPr/>
          <p:nvPr/>
        </p:nvGrpSpPr>
        <p:grpSpPr>
          <a:xfrm>
            <a:off x="16027650" y="6258577"/>
            <a:ext cx="1118100" cy="1551083"/>
            <a:chOff x="1874075" y="3301242"/>
            <a:chExt cx="1118100" cy="1551083"/>
          </a:xfrm>
        </p:grpSpPr>
        <p:grpSp>
          <p:nvGrpSpPr>
            <p:cNvPr id="1047" name="Google Shape;148;p19"/>
            <p:cNvGrpSpPr/>
            <p:nvPr/>
          </p:nvGrpSpPr>
          <p:grpSpPr>
            <a:xfrm>
              <a:off x="2194790" y="3301242"/>
              <a:ext cx="415977" cy="1014168"/>
              <a:chOff x="0" y="0"/>
              <a:chExt cx="0" cy="0"/>
            </a:xfrm>
          </p:grpSpPr>
          <p:sp>
            <p:nvSpPr>
              <p:cNvPr id="1048" name="Google Shape;149;p19"/>
              <p:cNvSpPr/>
              <p:nvPr/>
            </p:nvSpPr>
            <p:spPr>
              <a:xfrm>
                <a:off x="0" y="375566976"/>
                <a:ext cx="0" cy="17719166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766" y="0"/>
                    </a:moveTo>
                    <a:quadBezTo>
                      <a:pt x="30766" y="0"/>
                      <a:pt x="30766" y="0"/>
                    </a:quadBezTo>
                    <a:cubicBezTo>
                      <a:pt x="9233" y="0"/>
                      <a:pt x="0" y="8777"/>
                      <a:pt x="0" y="11705"/>
                    </a:cubicBezTo>
                    <a:quadBezTo>
                      <a:pt x="0" y="54144"/>
                      <a:pt x="0" y="54144"/>
                    </a:quadBezTo>
                    <a:cubicBezTo>
                      <a:pt x="0" y="56338"/>
                      <a:pt x="4616" y="58538"/>
                      <a:pt x="10766" y="58538"/>
                    </a:cubicBezTo>
                    <a:cubicBezTo>
                      <a:pt x="16922" y="58538"/>
                      <a:pt x="20000" y="56338"/>
                      <a:pt x="20000" y="54144"/>
                    </a:cubicBezTo>
                    <a:quadBezTo>
                      <a:pt x="20000" y="19022"/>
                      <a:pt x="20000" y="19022"/>
                    </a:quadBezTo>
                    <a:quadBezTo>
                      <a:pt x="29233" y="19022"/>
                      <a:pt x="29233" y="19022"/>
                    </a:quadBezTo>
                    <a:quadBezTo>
                      <a:pt x="29233" y="52683"/>
                      <a:pt x="29233" y="52683"/>
                    </a:quadBezTo>
                    <a:cubicBezTo>
                      <a:pt x="29233" y="52683"/>
                      <a:pt x="29233" y="53416"/>
                      <a:pt x="29233" y="54144"/>
                    </a:cubicBezTo>
                    <a:quadBezTo>
                      <a:pt x="29233" y="112683"/>
                      <a:pt x="29233" y="112683"/>
                    </a:quadBezTo>
                    <a:cubicBezTo>
                      <a:pt x="29233" y="117072"/>
                      <a:pt x="35383" y="120000"/>
                      <a:pt x="43077" y="120000"/>
                    </a:cubicBezTo>
                    <a:cubicBezTo>
                      <a:pt x="50766" y="120000"/>
                      <a:pt x="56922" y="117072"/>
                      <a:pt x="56922" y="112683"/>
                    </a:cubicBezTo>
                    <a:quadBezTo>
                      <a:pt x="56922" y="60733"/>
                      <a:pt x="56922" y="60733"/>
                    </a:quadBezTo>
                    <a:quadBezTo>
                      <a:pt x="63077" y="60733"/>
                      <a:pt x="63077" y="60733"/>
                    </a:quadBezTo>
                    <a:quadBezTo>
                      <a:pt x="63077" y="112683"/>
                      <a:pt x="63077" y="112683"/>
                    </a:quadBezTo>
                    <a:cubicBezTo>
                      <a:pt x="63077" y="117072"/>
                      <a:pt x="69233" y="120000"/>
                      <a:pt x="76922" y="120000"/>
                    </a:cubicBezTo>
                    <a:cubicBezTo>
                      <a:pt x="84616" y="120000"/>
                      <a:pt x="90766" y="117072"/>
                      <a:pt x="90766" y="112683"/>
                    </a:cubicBezTo>
                    <a:quadBezTo>
                      <a:pt x="90766" y="19022"/>
                      <a:pt x="90766" y="19022"/>
                    </a:quadBezTo>
                    <a:quadBezTo>
                      <a:pt x="98461" y="19022"/>
                      <a:pt x="98461" y="19022"/>
                    </a:quadBezTo>
                    <a:quadBezTo>
                      <a:pt x="98461" y="54144"/>
                      <a:pt x="98461" y="54144"/>
                    </a:quadBezTo>
                    <a:cubicBezTo>
                      <a:pt x="98461" y="56338"/>
                      <a:pt x="103077" y="58538"/>
                      <a:pt x="109233" y="58538"/>
                    </a:cubicBezTo>
                    <a:cubicBezTo>
                      <a:pt x="115383" y="58538"/>
                      <a:pt x="120000" y="56338"/>
                      <a:pt x="120000" y="54144"/>
                    </a:cubicBezTo>
                    <a:quadBezTo>
                      <a:pt x="120000" y="10977"/>
                      <a:pt x="120000" y="10977"/>
                    </a:quadBezTo>
                    <a:cubicBezTo>
                      <a:pt x="120000" y="7316"/>
                      <a:pt x="110766" y="0"/>
                      <a:pt x="90766" y="0"/>
                    </a:cubicBezTo>
                  </a:path>
                </a:pathLst>
              </a:custGeom>
              <a:solidFill>
                <a:srgbClr val="999999">
                  <a:alpha val="100000"/>
                </a:srgbClr>
              </a:solidFill>
              <a:ln w="9525" cap="flat" cmpd="sng">
                <a:solidFill>
                  <a:srgbClr val="434343">
                    <a:alpha val="0"/>
                  </a:srgbClr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50;p19"/>
              <p:cNvSpPr/>
              <p:nvPr/>
            </p:nvSpPr>
            <p:spPr>
              <a:xfrm>
                <a:off x="658883392" y="0"/>
                <a:ext cx="858991296" cy="332235328"/>
              </a:xfrm>
              <a:prstGeom prst="ellipse">
                <a:avLst/>
              </a:prstGeom>
              <a:solidFill>
                <a:srgbClr val="999999">
                  <a:alpha val="100000"/>
                </a:srgbClr>
              </a:solidFill>
              <a:ln w="9525" cap="flat" cmpd="sng">
                <a:solidFill>
                  <a:srgbClr val="434343">
                    <a:alpha val="0"/>
                  </a:srgbClr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0" name="Google Shape;152;p19"/>
            <p:cNvSpPr txBox="1"/>
            <p:nvPr/>
          </p:nvSpPr>
          <p:spPr>
            <a:xfrm>
              <a:off x="1874075" y="4268225"/>
              <a:ext cx="11181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 dirty="0">
                  <a:solidFill>
                    <a:schemeClr val="bg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Calibri"/>
                </a:rPr>
                <a:t>USER</a:t>
              </a:r>
            </a:p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sz="1800" b="1" i="0" u="none" strike="noStrike" kern="1200" cap="none" spc="0" normalizeH="0" baseline="0" dirty="0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Calibri"/>
              </a:endParaRPr>
            </a:p>
          </p:txBody>
        </p:sp>
      </p:grpSp>
      <p:grpSp>
        <p:nvGrpSpPr>
          <p:cNvPr id="1051" name="Google Shape;147;p19"/>
          <p:cNvGrpSpPr/>
          <p:nvPr/>
        </p:nvGrpSpPr>
        <p:grpSpPr>
          <a:xfrm>
            <a:off x="16027650" y="8227077"/>
            <a:ext cx="1118100" cy="1551082"/>
            <a:chOff x="1874075" y="3301242"/>
            <a:chExt cx="1118100" cy="1551082"/>
          </a:xfrm>
        </p:grpSpPr>
        <p:grpSp>
          <p:nvGrpSpPr>
            <p:cNvPr id="1052" name="Google Shape;148;p19"/>
            <p:cNvGrpSpPr/>
            <p:nvPr/>
          </p:nvGrpSpPr>
          <p:grpSpPr>
            <a:xfrm>
              <a:off x="2194790" y="3301242"/>
              <a:ext cx="415977" cy="1014168"/>
              <a:chOff x="0" y="0"/>
              <a:chExt cx="0" cy="0"/>
            </a:xfrm>
          </p:grpSpPr>
          <p:sp>
            <p:nvSpPr>
              <p:cNvPr id="1053" name="Google Shape;149;p19"/>
              <p:cNvSpPr/>
              <p:nvPr/>
            </p:nvSpPr>
            <p:spPr>
              <a:xfrm>
                <a:off x="0" y="375566976"/>
                <a:ext cx="0" cy="17719166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0766" y="0"/>
                    </a:moveTo>
                    <a:quadBezTo>
                      <a:pt x="30766" y="0"/>
                      <a:pt x="30766" y="0"/>
                    </a:quadBezTo>
                    <a:cubicBezTo>
                      <a:pt x="9233" y="0"/>
                      <a:pt x="0" y="8777"/>
                      <a:pt x="0" y="11705"/>
                    </a:cubicBezTo>
                    <a:quadBezTo>
                      <a:pt x="0" y="54144"/>
                      <a:pt x="0" y="54144"/>
                    </a:quadBezTo>
                    <a:cubicBezTo>
                      <a:pt x="0" y="56338"/>
                      <a:pt x="4616" y="58538"/>
                      <a:pt x="10766" y="58538"/>
                    </a:cubicBezTo>
                    <a:cubicBezTo>
                      <a:pt x="16922" y="58538"/>
                      <a:pt x="20000" y="56338"/>
                      <a:pt x="20000" y="54144"/>
                    </a:cubicBezTo>
                    <a:quadBezTo>
                      <a:pt x="20000" y="19022"/>
                      <a:pt x="20000" y="19022"/>
                    </a:quadBezTo>
                    <a:quadBezTo>
                      <a:pt x="29233" y="19022"/>
                      <a:pt x="29233" y="19022"/>
                    </a:quadBezTo>
                    <a:quadBezTo>
                      <a:pt x="29233" y="52683"/>
                      <a:pt x="29233" y="52683"/>
                    </a:quadBezTo>
                    <a:cubicBezTo>
                      <a:pt x="29233" y="52683"/>
                      <a:pt x="29233" y="53416"/>
                      <a:pt x="29233" y="54144"/>
                    </a:cubicBezTo>
                    <a:quadBezTo>
                      <a:pt x="29233" y="112683"/>
                      <a:pt x="29233" y="112683"/>
                    </a:quadBezTo>
                    <a:cubicBezTo>
                      <a:pt x="29233" y="117072"/>
                      <a:pt x="35383" y="120000"/>
                      <a:pt x="43077" y="120000"/>
                    </a:cubicBezTo>
                    <a:cubicBezTo>
                      <a:pt x="50766" y="120000"/>
                      <a:pt x="56922" y="117072"/>
                      <a:pt x="56922" y="112683"/>
                    </a:cubicBezTo>
                    <a:quadBezTo>
                      <a:pt x="56922" y="60733"/>
                      <a:pt x="56922" y="60733"/>
                    </a:quadBezTo>
                    <a:quadBezTo>
                      <a:pt x="63077" y="60733"/>
                      <a:pt x="63077" y="60733"/>
                    </a:quadBezTo>
                    <a:quadBezTo>
                      <a:pt x="63077" y="112683"/>
                      <a:pt x="63077" y="112683"/>
                    </a:quadBezTo>
                    <a:cubicBezTo>
                      <a:pt x="63077" y="117072"/>
                      <a:pt x="69233" y="120000"/>
                      <a:pt x="76922" y="120000"/>
                    </a:cubicBezTo>
                    <a:cubicBezTo>
                      <a:pt x="84616" y="120000"/>
                      <a:pt x="90766" y="117072"/>
                      <a:pt x="90766" y="112683"/>
                    </a:cubicBezTo>
                    <a:quadBezTo>
                      <a:pt x="90766" y="19022"/>
                      <a:pt x="90766" y="19022"/>
                    </a:quadBezTo>
                    <a:quadBezTo>
                      <a:pt x="98461" y="19022"/>
                      <a:pt x="98461" y="19022"/>
                    </a:quadBezTo>
                    <a:quadBezTo>
                      <a:pt x="98461" y="54144"/>
                      <a:pt x="98461" y="54144"/>
                    </a:quadBezTo>
                    <a:cubicBezTo>
                      <a:pt x="98461" y="56338"/>
                      <a:pt x="103077" y="58538"/>
                      <a:pt x="109233" y="58538"/>
                    </a:cubicBezTo>
                    <a:cubicBezTo>
                      <a:pt x="115383" y="58538"/>
                      <a:pt x="120000" y="56338"/>
                      <a:pt x="120000" y="54144"/>
                    </a:cubicBezTo>
                    <a:quadBezTo>
                      <a:pt x="120000" y="10977"/>
                      <a:pt x="120000" y="10977"/>
                    </a:quadBezTo>
                    <a:cubicBezTo>
                      <a:pt x="120000" y="7316"/>
                      <a:pt x="110766" y="0"/>
                      <a:pt x="90766" y="0"/>
                    </a:cubicBezTo>
                  </a:path>
                </a:pathLst>
              </a:custGeom>
              <a:solidFill>
                <a:srgbClr val="999999">
                  <a:alpha val="100000"/>
                </a:srgbClr>
              </a:solidFill>
              <a:ln w="9525" cap="flat" cmpd="sng">
                <a:solidFill>
                  <a:srgbClr val="434343">
                    <a:alpha val="0"/>
                  </a:srgbClr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50;p19"/>
              <p:cNvSpPr/>
              <p:nvPr/>
            </p:nvSpPr>
            <p:spPr>
              <a:xfrm>
                <a:off x="658883392" y="0"/>
                <a:ext cx="858991296" cy="332235328"/>
              </a:xfrm>
              <a:prstGeom prst="ellipse">
                <a:avLst/>
              </a:prstGeom>
              <a:solidFill>
                <a:srgbClr val="999999">
                  <a:alpha val="100000"/>
                </a:srgbClr>
              </a:solidFill>
              <a:ln w="9525" cap="flat" cmpd="sng">
                <a:solidFill>
                  <a:srgbClr val="434343">
                    <a:alpha val="0"/>
                  </a:srgbClr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5" name="Google Shape;152;p19"/>
            <p:cNvSpPr txBox="1"/>
            <p:nvPr/>
          </p:nvSpPr>
          <p:spPr>
            <a:xfrm>
              <a:off x="1874075" y="4268225"/>
              <a:ext cx="1118100" cy="584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no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 dirty="0">
                  <a:solidFill>
                    <a:schemeClr val="bg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Calibri"/>
                </a:rPr>
                <a:t>USER</a:t>
              </a:r>
            </a:p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sz="1800" b="1" i="0" u="none" strike="noStrike" kern="1200" cap="none" spc="0" normalizeH="0" baseline="0" dirty="0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Calibri"/>
              </a:endParaRPr>
            </a:p>
          </p:txBody>
        </p:sp>
      </p:grpSp>
      <p:sp>
        <p:nvSpPr>
          <p:cNvPr id="1058" name="화살표: 왼쪽 1057"/>
          <p:cNvSpPr/>
          <p:nvPr/>
        </p:nvSpPr>
        <p:spPr>
          <a:xfrm>
            <a:off x="11734800" y="7200900"/>
            <a:ext cx="2895600" cy="1600200"/>
          </a:xfrm>
          <a:prstGeom prst="left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59" name="화살표: 오른쪽 1058"/>
          <p:cNvSpPr/>
          <p:nvPr/>
        </p:nvSpPr>
        <p:spPr>
          <a:xfrm>
            <a:off x="4267200" y="4914900"/>
            <a:ext cx="2819400" cy="1600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60" name="화살표: 왼쪽 1059"/>
          <p:cNvSpPr/>
          <p:nvPr/>
        </p:nvSpPr>
        <p:spPr>
          <a:xfrm>
            <a:off x="4114800" y="7429500"/>
            <a:ext cx="2895600" cy="1600200"/>
          </a:xfrm>
          <a:prstGeom prst="leftArrow">
            <a:avLst>
              <a:gd name="adj1" fmla="val 50000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61" name="TextBox 1060"/>
          <p:cNvSpPr txBox="1"/>
          <p:nvPr/>
        </p:nvSpPr>
        <p:spPr>
          <a:xfrm>
            <a:off x="15278100" y="2086142"/>
            <a:ext cx="2514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 dirty="0">
                <a:solidFill>
                  <a:srgbClr val="0000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Client</a:t>
            </a:r>
          </a:p>
        </p:txBody>
      </p:sp>
      <p:sp>
        <p:nvSpPr>
          <p:cNvPr id="1062" name="사각형: 둥근 모서리 1061"/>
          <p:cNvSpPr/>
          <p:nvPr/>
        </p:nvSpPr>
        <p:spPr>
          <a:xfrm>
            <a:off x="914400" y="4610100"/>
            <a:ext cx="2438400" cy="16002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네이버 검색</a:t>
            </a:r>
            <a:r>
              <a:rPr lang="en-US" altLang="ko-KR" sz="2800" dirty="0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openApi</a:t>
            </a:r>
            <a:endParaRPr lang="en-US" altLang="ko-KR" sz="2800" dirty="0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063" name="사각형: 둥근 모서리 1062"/>
          <p:cNvSpPr/>
          <p:nvPr/>
        </p:nvSpPr>
        <p:spPr>
          <a:xfrm>
            <a:off x="914399" y="7353300"/>
            <a:ext cx="2438400" cy="1600200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 dirty="0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Calibri"/>
              </a:rPr>
              <a:t>TMDB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 dirty="0" err="1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Calibri"/>
              </a:rPr>
              <a:t>openApi</a:t>
            </a:r>
            <a:endParaRPr kumimoji="0" lang="en-US" altLang="ko-KR" sz="2800" b="0" i="0" u="none" strike="noStrike" kern="1200" cap="none" spc="0" normalizeH="0" baseline="0" dirty="0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Calibri"/>
            </a:endParaRPr>
          </a:p>
        </p:txBody>
      </p:sp>
      <p:sp>
        <p:nvSpPr>
          <p:cNvPr id="1065" name="TextBox 1064"/>
          <p:cNvSpPr txBox="1"/>
          <p:nvPr/>
        </p:nvSpPr>
        <p:spPr>
          <a:xfrm>
            <a:off x="12344400" y="78105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리뷰 작성 </a:t>
            </a:r>
          </a:p>
        </p:txBody>
      </p:sp>
      <p:sp>
        <p:nvSpPr>
          <p:cNvPr id="1066" name="TextBox 1065"/>
          <p:cNvSpPr txBox="1"/>
          <p:nvPr/>
        </p:nvSpPr>
        <p:spPr>
          <a:xfrm>
            <a:off x="8229600" y="2095500"/>
            <a:ext cx="2514600" cy="7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 dirty="0">
                <a:solidFill>
                  <a:srgbClr val="0000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Database</a:t>
            </a:r>
          </a:p>
        </p:txBody>
      </p:sp>
      <p:sp>
        <p:nvSpPr>
          <p:cNvPr id="1067" name="TextBox 1066"/>
          <p:cNvSpPr txBox="1"/>
          <p:nvPr/>
        </p:nvSpPr>
        <p:spPr>
          <a:xfrm>
            <a:off x="4648200" y="80391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회원 정보 </a:t>
            </a:r>
          </a:p>
        </p:txBody>
      </p:sp>
      <p:sp>
        <p:nvSpPr>
          <p:cNvPr id="1068" name="TextBox 1067"/>
          <p:cNvSpPr txBox="1"/>
          <p:nvPr/>
        </p:nvSpPr>
        <p:spPr>
          <a:xfrm>
            <a:off x="4419600" y="553593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영화 정보 </a:t>
            </a:r>
          </a:p>
        </p:txBody>
      </p:sp>
      <p:sp>
        <p:nvSpPr>
          <p:cNvPr id="1069" name="TextBox 1068"/>
          <p:cNvSpPr txBox="1"/>
          <p:nvPr/>
        </p:nvSpPr>
        <p:spPr>
          <a:xfrm>
            <a:off x="12192000" y="5143500"/>
            <a:ext cx="2133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영화 정보 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리뷰 목록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건물, 도로, 실외이(가) 표시된 사진&#10;&#10;자동 생성된 설명">
            <a:extLst>
              <a:ext uri="{FF2B5EF4-FFF2-40B4-BE49-F238E27FC236}">
                <a16:creationId xmlns:a16="http://schemas.microsoft.com/office/drawing/2014/main" id="{E74633F0-A634-4C30-ADD9-991F703787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8106"/>
          <a:stretch/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05523" y="-1"/>
            <a:ext cx="18876" cy="10287001"/>
            <a:chOff x="4705523" y="-129685"/>
            <a:chExt cx="98918" cy="104166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-453360" y="5029198"/>
              <a:ext cx="10416686" cy="98918"/>
            </a:xfrm>
            <a:prstGeom prst="rect">
              <a:avLst/>
            </a:prstGeom>
          </p:spPr>
        </p:pic>
      </p:grpSp>
      <p:sp>
        <p:nvSpPr>
          <p:cNvPr id="1008" name="TextBox 1007"/>
          <p:cNvSpPr txBox="1"/>
          <p:nvPr/>
        </p:nvSpPr>
        <p:spPr>
          <a:xfrm>
            <a:off x="990600" y="723900"/>
            <a:ext cx="9372600" cy="1101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6600" b="0" i="0" u="none" strike="noStrike" kern="1200" cap="none" spc="0" normalizeH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팀 구성 및 역할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990600" y="3002280"/>
            <a:ext cx="9525000" cy="7284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팀장</a:t>
            </a:r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김가현</a:t>
            </a:r>
            <a:endParaRPr lang="ko-KR" altLang="en-US" sz="32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defRPr/>
            </a:pP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Reflix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사이트의 </a:t>
            </a:r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UI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디자인 및 구현</a:t>
            </a:r>
          </a:p>
          <a:p>
            <a:pPr>
              <a:defRPr/>
            </a:pPr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(HTML,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Bootstrap4, CSS)</a:t>
            </a:r>
          </a:p>
          <a:p>
            <a:pPr>
              <a:defRPr/>
            </a:pPr>
            <a:endParaRPr lang="en-US" altLang="ko-KR" sz="32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defRPr/>
            </a:pP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이정우</a:t>
            </a:r>
          </a:p>
          <a:p>
            <a:pPr>
              <a:defRPr/>
            </a:pPr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Reflix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사이트에 사용되는 기능 구현</a:t>
            </a:r>
          </a:p>
          <a:p>
            <a:pPr>
              <a:defRPr/>
            </a:pPr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(Python, Django, </a:t>
            </a:r>
            <a:r>
              <a:rPr lang="en-US" altLang="ko-KR" sz="32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Javascript</a:t>
            </a:r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>
              <a:defRPr/>
            </a:pPr>
            <a:endParaRPr lang="en-US" altLang="ko-KR" sz="32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defRPr/>
            </a:pP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양희건</a:t>
            </a:r>
            <a:endParaRPr lang="ko-KR" altLang="en-US" sz="32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defRPr/>
            </a:pPr>
            <a:r>
              <a:rPr lang="en-US" altLang="ko-KR" sz="32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Reflix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사이트에 사용되는 기능 구현</a:t>
            </a:r>
          </a:p>
          <a:p>
            <a:pPr>
              <a:defRPr/>
            </a:pPr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(Python, Django, </a:t>
            </a:r>
            <a:r>
              <a:rPr lang="en-US" altLang="ko-KR" sz="32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Javascript</a:t>
            </a:r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defRPr/>
            </a:pPr>
            <a:endParaRPr lang="ko-KR" altLang="en-US" sz="40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defRPr/>
            </a:pPr>
            <a:endParaRPr lang="ko-KR" altLang="en-US" sz="40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defRPr/>
            </a:pPr>
            <a:endParaRPr lang="ko-KR" altLang="en-US" sz="40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사람, 건물, 도로, 실외이(가) 표시된 사진&#10;&#10;자동 생성된 설명">
            <a:extLst>
              <a:ext uri="{FF2B5EF4-FFF2-40B4-BE49-F238E27FC236}">
                <a16:creationId xmlns:a16="http://schemas.microsoft.com/office/drawing/2014/main" id="{B4F9A09B-079D-4A5B-9AF2-7EB7DD190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8106"/>
          <a:stretch/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graphicFrame>
        <p:nvGraphicFramePr>
          <p:cNvPr id="100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37301"/>
              </p:ext>
            </p:extLst>
          </p:nvPr>
        </p:nvGraphicFramePr>
        <p:xfrm>
          <a:off x="3352800" y="1943100"/>
          <a:ext cx="12953999" cy="8228578"/>
        </p:xfrm>
        <a:graphic>
          <a:graphicData uri="http://schemas.openxmlformats.org/drawingml/2006/table">
            <a:tbl>
              <a:tblPr/>
              <a:tblGrid>
                <a:gridCol w="2211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1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554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기간</a:t>
                      </a:r>
                      <a:endParaRPr lang="ko-KR" altLang="en-US" sz="2800" b="1" i="0" u="none" strike="noStrike" dirty="0">
                        <a:solidFill>
                          <a:schemeClr val="bg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활동</a:t>
                      </a:r>
                      <a:endParaRPr lang="ko-KR" altLang="en-US" sz="2800" b="1" i="0" u="none" strike="noStrike" dirty="0">
                        <a:solidFill>
                          <a:schemeClr val="bg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도구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138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사전 기획</a:t>
                      </a:r>
                      <a:endParaRPr lang="ko-KR" altLang="en-US" sz="2800" b="1" i="0" u="none" strike="noStrike" dirty="0">
                        <a:solidFill>
                          <a:schemeClr val="bg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8/11(</a:t>
                      </a: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화</a:t>
                      </a: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 ~ 8/14(</a:t>
                      </a: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금</a:t>
                      </a: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프로젝트 기획 및 주제 선정</a:t>
                      </a:r>
                    </a:p>
                    <a:p>
                      <a:pPr marL="171450" marR="0" indent="-1714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기획안 작성</a:t>
                      </a:r>
                      <a:endParaRPr lang="en-US" altLang="ko-KR" sz="2800" b="1" i="0">
                        <a:solidFill>
                          <a:schemeClr val="bg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노트북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38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2800" b="1" i="0" dirty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8/14(</a:t>
                      </a: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금</a:t>
                      </a:r>
                      <a:r>
                        <a:rPr lang="en-US" altLang="ko-KR" sz="2800" b="1" i="0" dirty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프로젝트 주제 </a:t>
                      </a: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&amp; </a:t>
                      </a: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아이디어 발표</a:t>
                      </a:r>
                      <a:endParaRPr lang="en-US" altLang="ko-KR" sz="2800" b="1" i="0">
                        <a:solidFill>
                          <a:schemeClr val="bg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강의실 </a:t>
                      </a: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PC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128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 b="1" i="0" u="none" strike="noStrike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2800" b="1" i="0" dirty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8/17(</a:t>
                      </a: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월</a:t>
                      </a:r>
                      <a:r>
                        <a:rPr lang="en-US" altLang="ko-KR" sz="2800" b="1" i="0" dirty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 ~ 8/31(</a:t>
                      </a: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월</a:t>
                      </a:r>
                      <a:r>
                        <a:rPr lang="en-US" altLang="ko-KR" sz="2800" b="1" i="0" dirty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데이터 </a:t>
                      </a:r>
                      <a:r>
                        <a:rPr lang="ko-KR" altLang="en-US" sz="2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전처리</a:t>
                      </a:r>
                      <a:endParaRPr lang="ko-KR" altLang="en-US" sz="2800" b="1" i="0" u="none" strike="noStrike" dirty="0">
                        <a:solidFill>
                          <a:schemeClr val="bg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  <a:p>
                      <a:pPr marL="171450" indent="-171450" algn="l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모델 선정 및 프로젝트 진행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i="0" u="none" strike="noStrike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노트북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128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9/1(</a:t>
                      </a: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화</a:t>
                      </a: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팀 별 중간보고</a:t>
                      </a:r>
                      <a:endParaRPr lang="ko-KR" altLang="en-US" sz="2800" b="1" i="0" u="none" strike="noStrike" dirty="0">
                        <a:solidFill>
                          <a:schemeClr val="bg1"/>
                        </a:solidFill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altLang="ko-KR" sz="2800" b="1" i="0" u="none" strike="noStrike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ZOOM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88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 b="1" i="0" u="none" strike="noStrike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수정</a:t>
                      </a:r>
                      <a:r>
                        <a:rPr lang="en-US" altLang="ko-KR" sz="2800" b="1" i="0" u="none" strike="noStrike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/</a:t>
                      </a:r>
                      <a:r>
                        <a:rPr lang="ko-KR" altLang="en-US" sz="2800" b="1" i="0" u="none" strike="noStrike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9/1(</a:t>
                      </a: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화</a:t>
                      </a: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 ~ 9/2(</a:t>
                      </a: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수</a:t>
                      </a: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피드백 의견 반영하여 프로젝트 </a:t>
                      </a:r>
                      <a:br>
                        <a:rPr lang="en-US" altLang="ko-KR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</a:b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고도화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노트북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12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 b="1" i="0" u="none" strike="noStrike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프로젝트 발표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9/3(</a:t>
                      </a:r>
                      <a:r>
                        <a:rPr lang="ko-KR" altLang="en-US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목</a:t>
                      </a:r>
                      <a:r>
                        <a:rPr lang="en-US" altLang="ko-KR" sz="2800" b="1" i="0">
                          <a:solidFill>
                            <a:schemeClr val="bg1"/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endParaRPr lang="ko-KR" altLang="en-US" sz="2800" b="1" i="0" u="none" strike="noStrike">
                        <a:solidFill>
                          <a:schemeClr val="bg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altLang="ko-KR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ZOOM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9" name="TextBox 1008"/>
          <p:cNvSpPr txBox="1"/>
          <p:nvPr/>
        </p:nvSpPr>
        <p:spPr>
          <a:xfrm>
            <a:off x="5791200" y="537210"/>
            <a:ext cx="9372600" cy="1101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6600" b="0" i="0" u="none" strike="noStrike" kern="1200" cap="none" spc="0" normalizeH="0" baseline="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수행절차 및 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건물, 도로, 실외이(가) 표시된 사진&#10;&#10;자동 생성된 설명">
            <a:extLst>
              <a:ext uri="{FF2B5EF4-FFF2-40B4-BE49-F238E27FC236}">
                <a16:creationId xmlns:a16="http://schemas.microsoft.com/office/drawing/2014/main" id="{A869826E-4397-412D-97CF-E70778DAD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b="8106"/>
          <a:stretch/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019" name="TextBox 1018"/>
          <p:cNvSpPr txBox="1"/>
          <p:nvPr/>
        </p:nvSpPr>
        <p:spPr>
          <a:xfrm>
            <a:off x="4876800" y="600678"/>
            <a:ext cx="9372600" cy="1101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6600" b="0" i="0" u="none" strike="noStrike" kern="1200" cap="none" spc="0" normalizeH="0" baseline="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수행결과 및 시연</a:t>
            </a:r>
          </a:p>
        </p:txBody>
      </p:sp>
      <p:sp>
        <p:nvSpPr>
          <p:cNvPr id="1020" name="TextBox 1019"/>
          <p:cNvSpPr txBox="1"/>
          <p:nvPr/>
        </p:nvSpPr>
        <p:spPr>
          <a:xfrm>
            <a:off x="7162800" y="6764598"/>
            <a:ext cx="7251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4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화면구성</a:t>
            </a:r>
          </a:p>
        </p:txBody>
      </p:sp>
      <p:sp>
        <p:nvSpPr>
          <p:cNvPr id="1021" name="TextBox 1020"/>
          <p:cNvSpPr txBox="1"/>
          <p:nvPr/>
        </p:nvSpPr>
        <p:spPr>
          <a:xfrm>
            <a:off x="7162800" y="5071054"/>
            <a:ext cx="7251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4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DB</a:t>
            </a:r>
            <a:r>
              <a:rPr kumimoji="0" lang="ko-KR" altLang="en-US" sz="54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구성</a:t>
            </a:r>
          </a:p>
        </p:txBody>
      </p:sp>
      <p:sp>
        <p:nvSpPr>
          <p:cNvPr id="1022" name="TextBox 1021"/>
          <p:cNvSpPr txBox="1"/>
          <p:nvPr/>
        </p:nvSpPr>
        <p:spPr>
          <a:xfrm>
            <a:off x="7162800" y="3377509"/>
            <a:ext cx="7251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400" b="0" i="0" u="none" strike="noStrike" kern="1200" cap="none" spc="0" normalizeH="0" baseline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스토리 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426</Words>
  <Application>Microsoft Office PowerPoint</Application>
  <PresentationFormat>사용자 지정</PresentationFormat>
  <Paragraphs>135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210 옴니고딕 020</vt:lpstr>
      <vt:lpstr>210 옴니고딕 030</vt:lpstr>
      <vt:lpstr>210 옴니고딕 050</vt:lpstr>
      <vt:lpstr>나눔스퀘어</vt:lpstr>
      <vt:lpstr>나눔스퀘어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정우</dc:creator>
  <cp:lastModifiedBy>이 정우</cp:lastModifiedBy>
  <cp:revision>3</cp:revision>
  <dcterms:created xsi:type="dcterms:W3CDTF">2020-09-23T23:48:12Z</dcterms:created>
  <dcterms:modified xsi:type="dcterms:W3CDTF">2020-09-24T01:01:50Z</dcterms:modified>
</cp:coreProperties>
</file>